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sldIdLst>
    <p:sldId id="259" r:id="rId3"/>
    <p:sldId id="270" r:id="rId4"/>
    <p:sldId id="271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7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3A2"/>
    <a:srgbClr val="E8E3D3"/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300" y="102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709530"/>
            <a:ext cx="7110582" cy="1989479"/>
          </a:xfrm>
        </p:spPr>
        <p:txBody>
          <a:bodyPr>
            <a:normAutofit fontScale="47500" lnSpcReduction="20000"/>
          </a:bodyPr>
          <a:lstStyle/>
          <a:p>
            <a:r>
              <a:rPr lang="en-US" sz="7200" dirty="0">
                <a:solidFill>
                  <a:schemeClr val="tx2"/>
                </a:solidFill>
                <a:latin typeface="Encode Sans Normal" panose="02000000000000000000" pitchFamily="2" charset="0"/>
                <a:sym typeface="Calibri"/>
              </a:rPr>
              <a:t>PHOTOVOICE </a:t>
            </a:r>
            <a:r>
              <a:rPr lang="en-US" sz="7200" b="1" dirty="0">
                <a:solidFill>
                  <a:schemeClr val="tx2"/>
                </a:solidFill>
                <a:latin typeface="Encode Sans Normal" panose="02000000000000000000" pitchFamily="2" charset="0"/>
              </a:rPr>
              <a:t>AS A TOOL FOR SOCIAL CHANGE: </a:t>
            </a:r>
          </a:p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An Introduction and guide through the Methods of Photovoice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930" y="4316291"/>
            <a:ext cx="546652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>
                <a:latin typeface="Uni Sans Regular" panose="00000500000000000000" pitchFamily="50" charset="0"/>
              </a:rPr>
              <a:t>Presented by: Anthony Webb and Olivia Andringa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BARRIERS TO STUDENT ACCESS AND SUCCESS</a:t>
            </a:r>
          </a:p>
        </p:txBody>
      </p:sp>
      <p:pic>
        <p:nvPicPr>
          <p:cNvPr id="5" name="Shape 136"/>
          <p:cNvPicPr preferRelativeResize="0"/>
          <p:nvPr/>
        </p:nvPicPr>
        <p:blipFill rotWithShape="1">
          <a:blip r:embed="rId2">
            <a:alphaModFix/>
          </a:blip>
          <a:srcRect l="35258" t="24652" r="18333" b="19555"/>
          <a:stretch/>
        </p:blipFill>
        <p:spPr>
          <a:xfrm>
            <a:off x="247431" y="3220030"/>
            <a:ext cx="4235116" cy="308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7"/>
          <p:cNvPicPr preferRelativeResize="0"/>
          <p:nvPr/>
        </p:nvPicPr>
        <p:blipFill rotWithShape="1">
          <a:blip r:embed="rId3">
            <a:alphaModFix/>
          </a:blip>
          <a:srcRect l="35249" t="23642" r="18166" b="22222"/>
          <a:stretch/>
        </p:blipFill>
        <p:spPr>
          <a:xfrm>
            <a:off x="4611757" y="2335448"/>
            <a:ext cx="4244662" cy="297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2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Wang, C. C., Morrel-Samuels, S., Hutchison, P. M., Bell, L., </a:t>
            </a:r>
            <a:r>
              <a:rPr lang="en-US" dirty="0" err="1"/>
              <a:t>Pestronk</a:t>
            </a:r>
            <a:r>
              <a:rPr lang="en-US" dirty="0"/>
              <a:t>, R. M. (2004). Flint photovoice: Community building among youths, adults, and policymakers. </a:t>
            </a:r>
            <a:r>
              <a:rPr lang="en-US" i="1" dirty="0"/>
              <a:t>American Journal of Public Health, 94</a:t>
            </a:r>
            <a:r>
              <a:rPr lang="en-US" dirty="0"/>
              <a:t>, 911-913. </a:t>
            </a:r>
          </a:p>
          <a:p>
            <a:r>
              <a:rPr lang="en-US" dirty="0"/>
              <a:t>Woods-Jaeger, B. A., Sparks, A., Turner, K., Griffith, T., Jackson, M., Lightfoot, A. F. (2013). Exploring the social and community context of African American adolescents’ HIV vulnerability. </a:t>
            </a:r>
            <a:r>
              <a:rPr lang="en-US" i="1" dirty="0"/>
              <a:t>Qualitative Health Research, 23, </a:t>
            </a:r>
            <a:r>
              <a:rPr lang="en-US" dirty="0"/>
              <a:t>1541-1550. doi: 10.1177/1049732313507143</a:t>
            </a:r>
          </a:p>
        </p:txBody>
      </p:sp>
    </p:spTree>
    <p:extLst>
      <p:ext uri="{BB962C8B-B14F-4D97-AF65-F5344CB8AC3E}">
        <p14:creationId xmlns:p14="http://schemas.microsoft.com/office/powerpoint/2010/main" val="118874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THANK YOU.</a:t>
            </a:r>
          </a:p>
          <a:p>
            <a:pPr algn="ctr"/>
            <a:r>
              <a:rPr lang="en-US" sz="3200" dirty="0"/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214311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95" y="349849"/>
            <a:ext cx="6263469" cy="5432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107" y="6163271"/>
            <a:ext cx="699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000" dirty="0"/>
              <a:t>Wang, Morrel-Samuels, Hutchison, Bell, &amp; </a:t>
            </a:r>
            <a:r>
              <a:rPr lang="en-US" sz="2000" dirty="0" err="1"/>
              <a:t>Pestronk</a:t>
            </a:r>
            <a:r>
              <a:rPr lang="en-US" sz="2000" dirty="0"/>
              <a:t>, 2004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54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25" y="462587"/>
            <a:ext cx="7262345" cy="5409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225" y="6012013"/>
            <a:ext cx="654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000" dirty="0"/>
              <a:t>Woods-Jaeger, Sparks, Turner, Griffith, Jackson &amp; Lightfoot, 2013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748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Share an issue that you would like to see change</a:t>
            </a:r>
          </a:p>
          <a:p>
            <a:pPr lvl="1"/>
            <a:r>
              <a:rPr lang="en-US" b="0" dirty="0"/>
              <a:t>Example: parking on campus, policies at UWT, etc.</a:t>
            </a:r>
          </a:p>
        </p:txBody>
      </p:sp>
    </p:spTree>
    <p:extLst>
      <p:ext uri="{BB962C8B-B14F-4D97-AF65-F5344CB8AC3E}">
        <p14:creationId xmlns:p14="http://schemas.microsoft.com/office/powerpoint/2010/main" val="308269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PHOTOVOICE 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Participatory action research method </a:t>
            </a:r>
          </a:p>
          <a:p>
            <a:r>
              <a:rPr lang="en-US" b="0" dirty="0"/>
              <a:t>Participants use photographs and captions to address issues in their community</a:t>
            </a:r>
          </a:p>
          <a:p>
            <a:r>
              <a:rPr lang="en-US" b="0" dirty="0"/>
              <a:t>It is a method designed for use by community members</a:t>
            </a:r>
          </a:p>
          <a:p>
            <a:r>
              <a:rPr lang="en-US" b="0" dirty="0"/>
              <a:t>Provides a platform for people’s concerns to be heard</a:t>
            </a:r>
          </a:p>
        </p:txBody>
      </p:sp>
    </p:spTree>
    <p:extLst>
      <p:ext uri="{BB962C8B-B14F-4D97-AF65-F5344CB8AC3E}">
        <p14:creationId xmlns:p14="http://schemas.microsoft.com/office/powerpoint/2010/main" val="413860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&gt; Helping community members with recognizing their own power to enact change within their community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r>
              <a:rPr lang="en-US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&gt; Balancing research with action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3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CONCEPTS </a:t>
            </a:r>
            <a:r>
              <a:rPr lang="en-US" sz="1400" dirty="0">
                <a:latin typeface="Uni Sans Regular" panose="00000500000000000000" pitchFamily="50" charset="0"/>
              </a:rPr>
              <a:t>(</a:t>
            </a:r>
            <a:r>
              <a:rPr lang="en-US" sz="1400" dirty="0" err="1">
                <a:latin typeface="Uni Sans Regular" panose="00000500000000000000" pitchFamily="50" charset="0"/>
              </a:rPr>
              <a:t>Suffla</a:t>
            </a:r>
            <a:r>
              <a:rPr lang="en-US" sz="1400" dirty="0">
                <a:latin typeface="Uni Sans Regular" panose="00000500000000000000" pitchFamily="50" charset="0"/>
              </a:rPr>
              <a:t> &amp; </a:t>
            </a:r>
            <a:r>
              <a:rPr lang="en-US" sz="1400" dirty="0" err="1">
                <a:latin typeface="Uni Sans Regular" panose="00000500000000000000" pitchFamily="50" charset="0"/>
              </a:rPr>
              <a:t>Bawa</a:t>
            </a:r>
            <a:r>
              <a:rPr lang="en-US" sz="1400" dirty="0">
                <a:latin typeface="Uni Sans Regular" panose="00000500000000000000" pitchFamily="50" charset="0"/>
              </a:rPr>
              <a:t>, 2012)</a:t>
            </a:r>
            <a:endParaRPr lang="en-US" dirty="0">
              <a:latin typeface="Uni Sans Regular" panose="00000500000000000000" pitchFamily="50" charset="0"/>
            </a:endParaRPr>
          </a:p>
        </p:txBody>
      </p:sp>
      <p:sp>
        <p:nvSpPr>
          <p:cNvPr id="7" name="Shape 98"/>
          <p:cNvSpPr/>
          <p:nvPr/>
        </p:nvSpPr>
        <p:spPr>
          <a:xfrm>
            <a:off x="838200" y="2394097"/>
            <a:ext cx="8018219" cy="378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01"/>
          <p:cNvSpPr/>
          <p:nvPr/>
        </p:nvSpPr>
        <p:spPr>
          <a:xfrm>
            <a:off x="838200" y="3074497"/>
            <a:ext cx="8018219" cy="375102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04"/>
          <p:cNvSpPr/>
          <p:nvPr/>
        </p:nvSpPr>
        <p:spPr>
          <a:xfrm>
            <a:off x="838200" y="3754899"/>
            <a:ext cx="8018219" cy="378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07"/>
          <p:cNvSpPr/>
          <p:nvPr/>
        </p:nvSpPr>
        <p:spPr>
          <a:xfrm>
            <a:off x="838200" y="4435299"/>
            <a:ext cx="8018219" cy="378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10"/>
          <p:cNvSpPr/>
          <p:nvPr/>
        </p:nvSpPr>
        <p:spPr>
          <a:xfrm>
            <a:off x="838200" y="5125638"/>
            <a:ext cx="8018219" cy="378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02"/>
          <p:cNvSpPr/>
          <p:nvPr/>
        </p:nvSpPr>
        <p:spPr>
          <a:xfrm>
            <a:off x="1343043" y="2235205"/>
            <a:ext cx="7067825" cy="44279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Uni Sans Light" panose="00000500000000000000" pitchFamily="50" charset="0"/>
              </a:rPr>
              <a:t>Images teach</a:t>
            </a:r>
            <a:endParaRPr sz="1600" dirty="0">
              <a:solidFill>
                <a:schemeClr val="bg1"/>
              </a:solidFill>
              <a:latin typeface="Uni Sans Light" panose="00000500000000000000" pitchFamily="50" charset="0"/>
            </a:endParaRPr>
          </a:p>
        </p:txBody>
      </p:sp>
      <p:sp>
        <p:nvSpPr>
          <p:cNvPr id="19" name="Shape 102"/>
          <p:cNvSpPr/>
          <p:nvPr/>
        </p:nvSpPr>
        <p:spPr>
          <a:xfrm>
            <a:off x="1343042" y="2881702"/>
            <a:ext cx="7067825" cy="44279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Uni Sans Light" panose="00000500000000000000" pitchFamily="50" charset="0"/>
              </a:rPr>
              <a:t>Pictures can influence policy</a:t>
            </a:r>
            <a:endParaRPr sz="1600" dirty="0">
              <a:solidFill>
                <a:schemeClr val="bg1"/>
              </a:solidFill>
              <a:latin typeface="Uni Sans Light" panose="00000500000000000000" pitchFamily="50" charset="0"/>
            </a:endParaRPr>
          </a:p>
        </p:txBody>
      </p:sp>
      <p:sp>
        <p:nvSpPr>
          <p:cNvPr id="20" name="Shape 102"/>
          <p:cNvSpPr/>
          <p:nvPr/>
        </p:nvSpPr>
        <p:spPr>
          <a:xfrm>
            <a:off x="1321428" y="4257997"/>
            <a:ext cx="7067825" cy="44279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1600" dirty="0">
                <a:solidFill>
                  <a:schemeClr val="bg1"/>
                </a:solidFill>
                <a:latin typeface="Uni Sans Light" panose="00000500000000000000" pitchFamily="50" charset="0"/>
                <a:ea typeface="Calibri"/>
                <a:cs typeface="Calibri"/>
                <a:sym typeface="Calibri"/>
              </a:rPr>
              <a:t>Influential policymakers must be audience to perspectives of community members</a:t>
            </a:r>
          </a:p>
        </p:txBody>
      </p:sp>
      <p:sp>
        <p:nvSpPr>
          <p:cNvPr id="22" name="Shape 102"/>
          <p:cNvSpPr/>
          <p:nvPr/>
        </p:nvSpPr>
        <p:spPr>
          <a:xfrm>
            <a:off x="1343041" y="4959300"/>
            <a:ext cx="7067825" cy="44279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1600" dirty="0">
                <a:solidFill>
                  <a:schemeClr val="bg1"/>
                </a:solidFill>
                <a:latin typeface="Uni Sans Light" panose="00000500000000000000" pitchFamily="50" charset="0"/>
                <a:ea typeface="Calibri"/>
                <a:cs typeface="Calibri"/>
                <a:sym typeface="Calibri"/>
              </a:rPr>
              <a:t>Individual and community actions are emphasized </a:t>
            </a:r>
          </a:p>
        </p:txBody>
      </p:sp>
      <p:sp>
        <p:nvSpPr>
          <p:cNvPr id="10" name="Shape 102"/>
          <p:cNvSpPr/>
          <p:nvPr/>
        </p:nvSpPr>
        <p:spPr>
          <a:xfrm>
            <a:off x="1343043" y="3585741"/>
            <a:ext cx="7067825" cy="44279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Uni Sans Light" panose="00000500000000000000" pitchFamily="50" charset="0"/>
                <a:ea typeface="Calibri"/>
                <a:cs typeface="Calibri"/>
                <a:sym typeface="Calibri"/>
              </a:rPr>
              <a:t>Community members should participate in shaping policy</a:t>
            </a:r>
            <a:r>
              <a:rPr lang="en-US" sz="1600" dirty="0">
                <a:solidFill>
                  <a:schemeClr val="bg1"/>
                </a:solidFill>
                <a:latin typeface="Uni Sans Light" panose="00000500000000000000" pitchFamily="50" charset="0"/>
              </a:rPr>
              <a:t> </a:t>
            </a:r>
            <a:endParaRPr sz="1600" dirty="0">
              <a:solidFill>
                <a:schemeClr val="bg1"/>
              </a:solidFill>
              <a:latin typeface="Uni Sans Ligh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0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TO: PHOTOVOICE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757" y="1765300"/>
            <a:ext cx="72530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Participants individually take photos of issues they want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As a community, select photos that best represent their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With guided facilitation, engage in critical analysis about the meaning of each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Then identify actions that can be taken to develop, enhance, and empower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103626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GOALS OF PHOTOVOICE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Record and reflect on the community’s strengths and concerns</a:t>
            </a:r>
          </a:p>
          <a:p>
            <a:r>
              <a:rPr lang="en-US" b="0" dirty="0"/>
              <a:t>Promote conversation and knowledge about issues</a:t>
            </a:r>
          </a:p>
          <a:p>
            <a:r>
              <a:rPr lang="en-US" b="0" dirty="0"/>
              <a:t>To reach policymakers</a:t>
            </a:r>
          </a:p>
        </p:txBody>
      </p:sp>
    </p:spTree>
    <p:extLst>
      <p:ext uri="{BB962C8B-B14F-4D97-AF65-F5344CB8AC3E}">
        <p14:creationId xmlns:p14="http://schemas.microsoft.com/office/powerpoint/2010/main" val="41086811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365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Encode Sans Normal</vt:lpstr>
      <vt:lpstr>Encode Sans Normal Black</vt:lpstr>
      <vt:lpstr>Lucida Grande</vt:lpstr>
      <vt:lpstr>Open Sans</vt:lpstr>
      <vt:lpstr>Open Sans Light</vt:lpstr>
      <vt:lpstr>Uni Sans Light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Anthony Webb</cp:lastModifiedBy>
  <cp:revision>33</cp:revision>
  <cp:lastPrinted>2016-02-10T20:19:12Z</cp:lastPrinted>
  <dcterms:created xsi:type="dcterms:W3CDTF">2014-10-14T00:51:43Z</dcterms:created>
  <dcterms:modified xsi:type="dcterms:W3CDTF">2017-05-18T04:37:41Z</dcterms:modified>
</cp:coreProperties>
</file>